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36"/>
    <p:restoredTop sz="96327"/>
  </p:normalViewPr>
  <p:slideViewPr>
    <p:cSldViewPr snapToGrid="0" snapToObjects="1">
      <p:cViewPr>
        <p:scale>
          <a:sx n="149" d="100"/>
          <a:sy n="149" d="100"/>
        </p:scale>
        <p:origin x="147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9CB8-913E-A34A-BDF2-EEC5DC097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5C5F3-8A22-7D4E-AC0D-C92496E56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726C0-3EC1-2948-BB91-BCEAB1ED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31743-6607-574A-ADC4-B864B3BDB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2319B-6A50-F948-A691-C7A6E75E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808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A166-E50D-2C44-8376-6FFD96F5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F2331-C43D-B64D-90EE-99F47E415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CE1B8-9CB8-5941-A241-AC44B709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1D8ED-98D2-8E4F-BDB7-A5108F35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0385-1A57-ED41-AE37-60A6D510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378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F1BC7-FE21-3C4C-9609-08042055B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A76F7-44C7-1B4D-883B-785F9D22B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9C545-1B07-1A42-AB15-B6943E91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74C9-D130-404C-9ACC-9C88D3B5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FB91F-3B40-AE43-AE10-5109D0C0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494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CFDB-AB21-E14A-9DB1-FCEC2860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61094-B853-3544-9614-38A9BC42D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2D3AD-178E-464C-B655-0BADECC0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14C46-5085-B84A-BC8A-5EF9D30B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7C68A-5709-9247-9F53-1ECEB802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294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0576-1B08-0A42-B150-E8A9EA9A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C9F74-E70E-944A-9672-BFBA715CE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08FD5-89D0-E54B-A829-A7077786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F0710-91C2-2442-AC36-9F68E4A3A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BA774-DEC9-A149-B2D4-4EC09B66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967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CDCE-D284-7F47-BDA2-C03E5FB3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D251-5ED4-1A4E-A399-3B6E7A512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C1970-4807-6446-85DA-EFCDC5AA9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B77EF-DD78-B743-91B3-2497EA61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E71B8-36DB-9545-A383-F26D8A1E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42C55-C14C-2743-8C7E-02EDF20C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59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047A-2895-2A47-84C2-A6A231E6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2D7CF-91A7-4D4D-AEAB-D2C4122A9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FC47D-B76A-0148-B964-1042DFAF7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4B324-717B-7B4D-BBE9-C005C7B7E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1FA572-87A8-DF48-973E-D233FBD3C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49B630-FC00-3347-9A5B-BA478217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01262-4919-DF45-859D-906A2A54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99243-203C-2240-BD82-D87272750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93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A22C-27DA-0A42-9C72-825C5646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EEBF4-0E5D-D14C-8521-D8392D11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B9DD8-72CA-8A42-955E-8143462C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CB359-40FF-944D-8507-F454DCA0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887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EA304-A388-2045-B322-C8EA38E2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DB41E-FA86-5549-A913-52C849A2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B0BBF-58E4-7E41-95A9-0795FC699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40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7754-6440-1A4F-808A-87C8CAA9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77A-483B-E54F-9BA0-1A4761E32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E30C4-DC68-154A-8E50-6A21A93A3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8CF25-05C8-8345-93E5-6DF3D963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560AA-F20F-BC45-8097-5BDB3DDAE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1F6F-91D1-6A4B-9A73-D703625B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594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133F-BFE0-3043-A279-D872708A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36A8A-BEE3-094A-9666-84F2380BF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FB82D-D6E1-A14F-AD8A-F7BBD2AA0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A2183-D8A5-BA4A-B418-68097EAA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45513-A0D9-184D-8D45-FD6CE89A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F0BA2-4CAC-1D48-8705-847A1A96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571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379FD-E423-884A-B64A-2A809C75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FF9B-F59A-3649-B310-69BF4D286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AE916-4CED-5245-BD32-D6E888104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D9B5E-47D9-E440-BA89-18C32FB1B318}" type="datetimeFigureOut">
              <a:rPr lang="en-IL" smtClean="0"/>
              <a:t>22/02/2026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F6853-96E5-AB44-BABF-8D8B6AA65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8EA4A-5076-CA4D-A5B5-C79A9EEDF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97DC2-4069-7B4A-93F1-D1601CA41AF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06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989E4B98-5200-C847-A94E-055028A06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8"/>
          <a:stretch/>
        </p:blipFill>
        <p:spPr>
          <a:xfrm flipH="1">
            <a:off x="-28452" y="-1"/>
            <a:ext cx="12220451" cy="68652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D4A4FA-159A-534D-B724-6B8FFDE7D7A5}"/>
              </a:ext>
            </a:extLst>
          </p:cNvPr>
          <p:cNvSpPr/>
          <p:nvPr/>
        </p:nvSpPr>
        <p:spPr>
          <a:xfrm>
            <a:off x="7383804" y="5563139"/>
            <a:ext cx="4808195" cy="731959"/>
          </a:xfrm>
          <a:prstGeom prst="rect">
            <a:avLst/>
          </a:prstGeom>
          <a:solidFill>
            <a:srgbClr val="D39F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A1F13-4381-554A-AB2A-504EA409F42A}"/>
              </a:ext>
            </a:extLst>
          </p:cNvPr>
          <p:cNvSpPr txBox="1"/>
          <p:nvPr/>
        </p:nvSpPr>
        <p:spPr>
          <a:xfrm>
            <a:off x="7500729" y="3740705"/>
            <a:ext cx="3957406" cy="173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8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Topologies for LLM Training</a:t>
            </a:r>
            <a:endParaRPr lang="en-IL" sz="48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C1E1B-C7D3-F342-A5D8-2BCDC930DA71}"/>
              </a:ext>
            </a:extLst>
          </p:cNvPr>
          <p:cNvSpPr txBox="1"/>
          <p:nvPr/>
        </p:nvSpPr>
        <p:spPr>
          <a:xfrm>
            <a:off x="7617655" y="5605952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3200" dirty="0">
                <a:solidFill>
                  <a:srgbClr val="002046"/>
                </a:solidFill>
                <a:latin typeface="Assistant" pitchFamily="2" charset="-79"/>
                <a:cs typeface="Assistant" pitchFamily="2" charset="-79"/>
              </a:rPr>
              <a:t>SimAI Comparisons</a:t>
            </a:r>
            <a:endParaRPr lang="en-IL" sz="3200" dirty="0">
              <a:solidFill>
                <a:srgbClr val="002046"/>
              </a:solidFill>
              <a:latin typeface="Assistant" pitchFamily="2" charset="-79"/>
              <a:cs typeface="Assistant" pitchFamily="2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B012B8-1AB9-1347-AFBE-54942079D151}"/>
              </a:ext>
            </a:extLst>
          </p:cNvPr>
          <p:cNvCxnSpPr>
            <a:cxnSpLocks/>
          </p:cNvCxnSpPr>
          <p:nvPr/>
        </p:nvCxnSpPr>
        <p:spPr>
          <a:xfrm>
            <a:off x="88474" y="5929117"/>
            <a:ext cx="7412255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78FDCEE-54E3-B24F-9294-6EB59EB17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01" y="606659"/>
            <a:ext cx="4056888" cy="3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1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9F368-964E-BE4B-B682-BB0A99936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743962-17EF-DC4A-B676-7D9DE4A211DA}"/>
              </a:ext>
            </a:extLst>
          </p:cNvPr>
          <p:cNvCxnSpPr>
            <a:cxnSpLocks/>
          </p:cNvCxnSpPr>
          <p:nvPr/>
        </p:nvCxnSpPr>
        <p:spPr>
          <a:xfrm>
            <a:off x="16878" y="6362885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7F675F-D824-8C48-A9E4-B299DF7C1E7B}"/>
              </a:ext>
            </a:extLst>
          </p:cNvPr>
          <p:cNvSpPr txBox="1"/>
          <p:nvPr/>
        </p:nvSpPr>
        <p:spPr>
          <a:xfrm>
            <a:off x="513834" y="495114"/>
            <a:ext cx="7119418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Simulations Configurations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7CF4B7-B265-EE49-868C-2DCDC094895C}"/>
              </a:ext>
            </a:extLst>
          </p:cNvPr>
          <p:cNvSpPr txBox="1"/>
          <p:nvPr/>
        </p:nvSpPr>
        <p:spPr>
          <a:xfrm>
            <a:off x="576221" y="1265112"/>
            <a:ext cx="6132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/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Models and Parameters Used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2342C-6E56-6747-AF52-30CA03DA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6EA9AD-2F2C-8679-BA40-878687D3A1EE}"/>
              </a:ext>
            </a:extLst>
          </p:cNvPr>
          <p:cNvSpPr txBox="1"/>
          <p:nvPr/>
        </p:nvSpPr>
        <p:spPr>
          <a:xfrm>
            <a:off x="576221" y="2029658"/>
            <a:ext cx="11233172" cy="369331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IL" dirty="0">
                <a:latin typeface="Assistant" pitchFamily="2" charset="-79"/>
                <a:cs typeface="Assistant" pitchFamily="2" charset="-79"/>
              </a:rPr>
              <a:t>Models used: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GPT: 7,13,22,175B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Llama: 405B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World Sizes: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64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128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512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1024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2048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4096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Parallelism Methods: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Tensor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Pipeline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Data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Expert Parallelism (MoE only)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Batch Size Parameters: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Global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Micro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Sequence Length</a:t>
            </a:r>
          </a:p>
          <a:p>
            <a:endParaRPr lang="en-IL" dirty="0">
              <a:latin typeface="Assistant" pitchFamily="2" charset="-79"/>
              <a:cs typeface="Assistant" pitchFamily="2" charset="-79"/>
            </a:endParaRPr>
          </a:p>
          <a:p>
            <a:endParaRPr lang="en-IL" dirty="0">
              <a:latin typeface="Assistant" pitchFamily="2" charset="-79"/>
              <a:cs typeface="Assistant" pitchFamily="2" charset="-79"/>
            </a:endParaRPr>
          </a:p>
          <a:p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Architectures Compared: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MoE based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Densed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Topologies Compared: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Fat Tree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DragonFly+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Hyperx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b="1" dirty="0">
                <a:latin typeface="Assistant" pitchFamily="2" charset="-79"/>
                <a:cs typeface="Assistant" pitchFamily="2" charset="-79"/>
              </a:rPr>
              <a:t>Total 123 setups per architecture</a:t>
            </a: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 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368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1E7E-B53D-D260-2FD0-494D35C3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7E3E30-1021-1565-F4BA-0DB76D2B7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7617-5F47-57CE-C216-5D982795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4" y="1911637"/>
            <a:ext cx="5656729" cy="4227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ABA72-CFE1-B8BA-186B-FC67E08A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718" y="1911638"/>
            <a:ext cx="5656728" cy="42277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207D5D-3B8C-89E7-D01A-4D03EBECABA1}"/>
              </a:ext>
            </a:extLst>
          </p:cNvPr>
          <p:cNvCxnSpPr>
            <a:cxnSpLocks/>
          </p:cNvCxnSpPr>
          <p:nvPr/>
        </p:nvCxnSpPr>
        <p:spPr>
          <a:xfrm>
            <a:off x="16878" y="6362885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A0E3F7-76C7-099F-BFD6-B441604A6CD8}"/>
              </a:ext>
            </a:extLst>
          </p:cNvPr>
          <p:cNvSpPr txBox="1"/>
          <p:nvPr/>
        </p:nvSpPr>
        <p:spPr>
          <a:xfrm>
            <a:off x="513834" y="495114"/>
            <a:ext cx="8280542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Overall Overhead Comparison 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53193-26FF-F13B-A449-85514F5EF54D}"/>
              </a:ext>
            </a:extLst>
          </p:cNvPr>
          <p:cNvSpPr txBox="1"/>
          <p:nvPr/>
        </p:nvSpPr>
        <p:spPr>
          <a:xfrm>
            <a:off x="576220" y="1265112"/>
            <a:ext cx="963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/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High Level Comparison of Each Topology Over Architecture Framework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42CA92-AEBA-BB23-2513-C344213DD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8F43-ADEF-4554-F5F9-B2E9B4AD0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B8C297-A1B1-8501-C315-C7355C8A1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D6AB98-0098-C6FC-7C89-D892461F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0" y="2140802"/>
            <a:ext cx="5349138" cy="3188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7CE1FF-300D-36C6-22DD-0805FEAE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642" y="2140801"/>
            <a:ext cx="5349138" cy="31885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E171EE-7EC9-045C-D812-9F20E0DF093C}"/>
              </a:ext>
            </a:extLst>
          </p:cNvPr>
          <p:cNvCxnSpPr>
            <a:cxnSpLocks/>
          </p:cNvCxnSpPr>
          <p:nvPr/>
        </p:nvCxnSpPr>
        <p:spPr>
          <a:xfrm>
            <a:off x="16878" y="6362885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CC5C77-392F-6934-7955-BEEA80ADAE56}"/>
              </a:ext>
            </a:extLst>
          </p:cNvPr>
          <p:cNvSpPr txBox="1"/>
          <p:nvPr/>
        </p:nvSpPr>
        <p:spPr>
          <a:xfrm>
            <a:off x="513834" y="495114"/>
            <a:ext cx="8280542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 err="1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MoE</a:t>
            </a: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 Based Overhead Distribution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A7228-0235-4603-4158-06A195EE2137}"/>
              </a:ext>
            </a:extLst>
          </p:cNvPr>
          <p:cNvSpPr txBox="1"/>
          <p:nvPr/>
        </p:nvSpPr>
        <p:spPr>
          <a:xfrm>
            <a:off x="576220" y="1265112"/>
            <a:ext cx="963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Over 1024 and 2048 World Sizes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75B61-F1CC-025C-664C-88BCCD337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CA9C0B-9BF3-9ACE-2705-BD235BF275D9}"/>
              </a:ext>
            </a:extLst>
          </p:cNvPr>
          <p:cNvSpPr txBox="1"/>
          <p:nvPr/>
        </p:nvSpPr>
        <p:spPr>
          <a:xfrm>
            <a:off x="1092327" y="-4659865"/>
            <a:ext cx="11233172" cy="369331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IL" dirty="0">
                <a:latin typeface="Assistant" pitchFamily="2" charset="-79"/>
                <a:cs typeface="Assistant" pitchFamily="2" charset="-79"/>
              </a:rPr>
              <a:t>Models used: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GPT: 7,13,22,175B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Llama: 405B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World Sizes: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64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128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512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1024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2048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4096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Parallelism Methods: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Tensor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Pipeline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Data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Expert Parallelism (MoE only)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Batch Size Parameters: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Global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Micro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Sequence Length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975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5E0B5-6B4C-91BB-2B55-434B72192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367F42-9BE5-AFBE-DB85-121832EAB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B12EAA-65F6-0EFA-4839-72FEA11B78DE}"/>
              </a:ext>
            </a:extLst>
          </p:cNvPr>
          <p:cNvCxnSpPr>
            <a:cxnSpLocks/>
          </p:cNvCxnSpPr>
          <p:nvPr/>
        </p:nvCxnSpPr>
        <p:spPr>
          <a:xfrm>
            <a:off x="16878" y="6362885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ED9ED4-189F-63B3-A6BA-5CF7841CA032}"/>
              </a:ext>
            </a:extLst>
          </p:cNvPr>
          <p:cNvSpPr txBox="1"/>
          <p:nvPr/>
        </p:nvSpPr>
        <p:spPr>
          <a:xfrm>
            <a:off x="513834" y="495114"/>
            <a:ext cx="8280542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Dense Overhead Distribution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D80B0-EF64-F505-A52C-5FBA0FD5D0E0}"/>
              </a:ext>
            </a:extLst>
          </p:cNvPr>
          <p:cNvSpPr txBox="1"/>
          <p:nvPr/>
        </p:nvSpPr>
        <p:spPr>
          <a:xfrm>
            <a:off x="576220" y="1265112"/>
            <a:ext cx="963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/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Over 1024 and 2048 World Sizes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DAC7DE-8AA0-62B7-E357-2B66985FA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8A6EF-5984-AD04-77A0-A0EEB967CD24}"/>
              </a:ext>
            </a:extLst>
          </p:cNvPr>
          <p:cNvSpPr txBox="1"/>
          <p:nvPr/>
        </p:nvSpPr>
        <p:spPr>
          <a:xfrm>
            <a:off x="1092327" y="-4659865"/>
            <a:ext cx="11233172" cy="369331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IL" dirty="0">
                <a:latin typeface="Assistant" pitchFamily="2" charset="-79"/>
                <a:cs typeface="Assistant" pitchFamily="2" charset="-79"/>
              </a:rPr>
              <a:t>Models used: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GPT: 7,13,22,175B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Llama: 405B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World Sizes: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64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128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512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1024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2048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4096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Parallelism Methods: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Tensor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Pipeline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Data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Expert Parallelism (MoE only)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Batch Size Parameters: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Global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Micro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Sequence Length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7D8618-FD74-F48E-3206-9DD973CDF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20" y="2140801"/>
            <a:ext cx="5349138" cy="31885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BC895-54DD-1C71-4655-9D32F7F0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642" y="2140800"/>
            <a:ext cx="5349138" cy="31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5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70B3-A139-A20F-CF10-9EC5AEADE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81DD7-70CD-F982-9FE9-9FF6E3885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77" b="43976"/>
          <a:stretch/>
        </p:blipFill>
        <p:spPr>
          <a:xfrm flipH="1">
            <a:off x="0" y="5481410"/>
            <a:ext cx="3892061" cy="137659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5A4CB2-4A37-2D3D-DC55-B5F9A7FA48CC}"/>
              </a:ext>
            </a:extLst>
          </p:cNvPr>
          <p:cNvCxnSpPr>
            <a:cxnSpLocks/>
          </p:cNvCxnSpPr>
          <p:nvPr/>
        </p:nvCxnSpPr>
        <p:spPr>
          <a:xfrm>
            <a:off x="16878" y="6362885"/>
            <a:ext cx="7338646" cy="0"/>
          </a:xfrm>
          <a:prstGeom prst="line">
            <a:avLst/>
          </a:prstGeom>
          <a:ln w="12700">
            <a:solidFill>
              <a:srgbClr val="D39F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04FB94-CF50-C363-8FB2-CD4108A168F4}"/>
              </a:ext>
            </a:extLst>
          </p:cNvPr>
          <p:cNvSpPr txBox="1"/>
          <p:nvPr/>
        </p:nvSpPr>
        <p:spPr>
          <a:xfrm>
            <a:off x="513834" y="495114"/>
            <a:ext cx="8280542" cy="87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>
              <a:lnSpc>
                <a:spcPts val="6600"/>
              </a:lnSpc>
            </a:pPr>
            <a:r>
              <a:rPr lang="en-US" sz="4400" dirty="0">
                <a:solidFill>
                  <a:srgbClr val="002047"/>
                </a:solidFill>
                <a:latin typeface="Assistant" pitchFamily="2" charset="-79"/>
                <a:cs typeface="Assistant" pitchFamily="2" charset="-79"/>
              </a:rPr>
              <a:t>Overhead Distribution Comparison</a:t>
            </a:r>
            <a:endParaRPr lang="en-IL" sz="4400" dirty="0">
              <a:solidFill>
                <a:srgbClr val="002047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14288-10AD-663F-917A-F0D0A0CCD15F}"/>
              </a:ext>
            </a:extLst>
          </p:cNvPr>
          <p:cNvSpPr txBox="1"/>
          <p:nvPr/>
        </p:nvSpPr>
        <p:spPr>
          <a:xfrm>
            <a:off x="576220" y="1265112"/>
            <a:ext cx="963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/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Between </a:t>
            </a:r>
            <a:r>
              <a:rPr lang="en-US" sz="2400" dirty="0" err="1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MoE</a:t>
            </a:r>
            <a:r>
              <a:rPr lang="en-US" sz="2400" dirty="0">
                <a:solidFill>
                  <a:srgbClr val="D39F10"/>
                </a:solidFill>
                <a:latin typeface="Assistant" pitchFamily="2" charset="-79"/>
                <a:cs typeface="Assistant" pitchFamily="2" charset="-79"/>
              </a:rPr>
              <a:t> and Dense Architectures</a:t>
            </a:r>
            <a:endParaRPr lang="en-IL" sz="2400" dirty="0">
              <a:solidFill>
                <a:srgbClr val="D39F10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0442FE-A1F2-3968-E0BF-296469BB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05" y="6169705"/>
            <a:ext cx="4056888" cy="30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67267F-C472-6F54-BDB0-B5F56EC66D73}"/>
              </a:ext>
            </a:extLst>
          </p:cNvPr>
          <p:cNvSpPr txBox="1"/>
          <p:nvPr/>
        </p:nvSpPr>
        <p:spPr>
          <a:xfrm>
            <a:off x="1092327" y="-4659865"/>
            <a:ext cx="11233172" cy="369331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IL" dirty="0">
                <a:latin typeface="Assistant" pitchFamily="2" charset="-79"/>
                <a:cs typeface="Assistant" pitchFamily="2" charset="-79"/>
              </a:rPr>
              <a:t>Models used: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GPT: 7,13,22,175B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Llama: 405B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World Sizes: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64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128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512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1024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2048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4096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Parallelism Methods: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Tensor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Pipeline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Data Parallelism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Expert Parallelism (MoE only)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  <a:p>
            <a:r>
              <a:rPr lang="en-IL" dirty="0">
                <a:latin typeface="Assistant" pitchFamily="2" charset="-79"/>
                <a:cs typeface="Assistant" pitchFamily="2" charset="-79"/>
              </a:rPr>
              <a:t>Batch Size Parameters: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Global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Micro Batch Size</a:t>
            </a:r>
          </a:p>
          <a:p>
            <a:pPr marL="285750" indent="-285750">
              <a:buFontTx/>
              <a:buChar char="-"/>
            </a:pPr>
            <a:r>
              <a:rPr lang="en-IL" dirty="0">
                <a:latin typeface="Assistant" pitchFamily="2" charset="-79"/>
                <a:cs typeface="Assistant" pitchFamily="2" charset="-79"/>
              </a:rPr>
              <a:t>Sequence Length</a:t>
            </a:r>
          </a:p>
          <a:p>
            <a:pPr marL="285750" indent="-285750">
              <a:buFontTx/>
              <a:buChar char="-"/>
            </a:pP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36CF9-D6E7-D74B-287B-4164E180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6" y="1763262"/>
            <a:ext cx="5839209" cy="3325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391E6-3E6B-87D7-840A-3B3BF0BC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855" y="1693690"/>
            <a:ext cx="5839209" cy="33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6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251</Words>
  <Application>Microsoft Macintosh PowerPoint</Application>
  <PresentationFormat>Widescreen</PresentationFormat>
  <Paragraphs>118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Assistant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Linoy Gal</dc:creator>
  <cp:lastModifiedBy>Eden Avidan</cp:lastModifiedBy>
  <cp:revision>6</cp:revision>
  <dcterms:created xsi:type="dcterms:W3CDTF">2020-12-22T23:28:39Z</dcterms:created>
  <dcterms:modified xsi:type="dcterms:W3CDTF">2026-02-22T11:56:07Z</dcterms:modified>
</cp:coreProperties>
</file>